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Lato" panose="020F0502020204030203" pitchFamily="34" charset="0"/>
      <p:regular r:id="rId28"/>
      <p:bold r:id="rId29"/>
      <p:italic r:id="rId30"/>
      <p:boldItalic r:id="rId31"/>
    </p:embeddedFont>
    <p:embeddedFont>
      <p:font typeface="Raleway"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0faed4bfc6_0_9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30faed4bfc6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0faed4bfc6_0_10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30faed4bfc6_0_10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30faed4bfc6_0_10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30faed4bfc6_0_10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0faed4bfc6_0_1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0faed4bfc6_0_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30faed4bfc6_0_10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30faed4bfc6_0_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0faed4bfc6_0_9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30faed4bfc6_0_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0faed4bfc6_0_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0faed4bfc6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0faed4bfc6_0_9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30faed4bfc6_0_9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0faed4bfc6_0_9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30faed4bfc6_0_9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0faed4bfc6_0_10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30faed4bfc6_0_1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fc59c1f7a9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fc59c1f7a9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0faed4bfc6_0_10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0faed4bfc6_0_1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30faed4bfc6_0_9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30faed4bfc6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30faed4bfc6_0_10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30faed4bfc6_0_10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30faed4bfc6_0_1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30faed4bfc6_0_1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30faed4bfc6_0_9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30faed4bfc6_0_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fc59c1f7a9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fc59c1f7a9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fc59c1f7a9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fc59c1f7a9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fc59c1f7a9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fc59c1f7a9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fc59c1f7a9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fc59c1f7a9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0faed4bfc6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0faed4bfc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30faed4bfc6_0_10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30faed4bfc6_0_1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fc59c1f7a9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fc59c1f7a9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0faed4bfc6_0_9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0faed4bfc6_0_9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QuizzMe! - Quiz Taking Platform</a:t>
            </a:r>
            <a:endParaRPr/>
          </a:p>
        </p:txBody>
      </p:sp>
      <p:sp>
        <p:nvSpPr>
          <p:cNvPr id="73" name="Google Shape;73;p13"/>
          <p:cNvSpPr txBox="1">
            <a:spLocks noGrp="1"/>
          </p:cNvSpPr>
          <p:nvPr>
            <p:ph type="subTitle" idx="1"/>
          </p:nvPr>
        </p:nvSpPr>
        <p:spPr>
          <a:xfrm>
            <a:off x="6838100" y="4089550"/>
            <a:ext cx="3470700" cy="697200"/>
          </a:xfrm>
          <a:prstGeom prst="rect">
            <a:avLst/>
          </a:prstGeom>
        </p:spPr>
        <p:txBody>
          <a:bodyPr spcFirstLastPara="1" wrap="square" lIns="91425" tIns="91425" rIns="91425" bIns="91425" anchor="b" anchorCtr="0">
            <a:normAutofit fontScale="77500" lnSpcReduction="20000"/>
          </a:bodyPr>
          <a:lstStyle/>
          <a:p>
            <a:pPr marL="0" lvl="0" indent="0" algn="l" rtl="0">
              <a:spcBef>
                <a:spcPts val="0"/>
              </a:spcBef>
              <a:spcAft>
                <a:spcPts val="0"/>
              </a:spcAft>
              <a:buNone/>
            </a:pPr>
            <a:r>
              <a:rPr lang="en-GB" sz="1600"/>
              <a:t>Ashwin S Nambiar</a:t>
            </a:r>
            <a:endParaRPr sz="1600"/>
          </a:p>
          <a:p>
            <a:pPr marL="0" lvl="0" indent="0" algn="l" rtl="0">
              <a:spcBef>
                <a:spcPts val="0"/>
              </a:spcBef>
              <a:spcAft>
                <a:spcPts val="0"/>
              </a:spcAft>
              <a:buNone/>
            </a:pPr>
            <a:endParaRPr/>
          </a:p>
          <a:p>
            <a:pPr marL="0" lvl="0" indent="0" algn="l" rtl="0">
              <a:spcBef>
                <a:spcPts val="0"/>
              </a:spcBef>
              <a:spcAft>
                <a:spcPts val="0"/>
              </a:spcAft>
              <a:buNone/>
            </a:pPr>
            <a:r>
              <a:rPr lang="en-GB"/>
              <a:t>Date: 30 October 2024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QUESTION CUSTOMIZATION - 1</a:t>
            </a:r>
            <a:endParaRPr/>
          </a:p>
        </p:txBody>
      </p:sp>
      <p:sp>
        <p:nvSpPr>
          <p:cNvPr id="129" name="Google Shape;129;p22"/>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30" name="Google Shape;130;p22"/>
          <p:cNvPicPr preferRelativeResize="0"/>
          <p:nvPr/>
        </p:nvPicPr>
        <p:blipFill rotWithShape="1">
          <a:blip r:embed="rId3">
            <a:alphaModFix/>
          </a:blip>
          <a:srcRect t="4137" b="4128"/>
          <a:stretch/>
        </p:blipFill>
        <p:spPr>
          <a:xfrm>
            <a:off x="616425" y="1042300"/>
            <a:ext cx="8285026" cy="38277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3"/>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QUESTION CUSTOMIZATION - 2</a:t>
            </a:r>
            <a:endParaRPr/>
          </a:p>
        </p:txBody>
      </p:sp>
      <p:sp>
        <p:nvSpPr>
          <p:cNvPr id="136" name="Google Shape;136;p23"/>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37" name="Google Shape;137;p23"/>
          <p:cNvPicPr preferRelativeResize="0"/>
          <p:nvPr/>
        </p:nvPicPr>
        <p:blipFill rotWithShape="1">
          <a:blip r:embed="rId3">
            <a:alphaModFix/>
          </a:blip>
          <a:srcRect t="4229" b="4229"/>
          <a:stretch/>
        </p:blipFill>
        <p:spPr>
          <a:xfrm>
            <a:off x="616425" y="1042300"/>
            <a:ext cx="8285026" cy="38277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QUESTION CUSTOMIZATION - 3</a:t>
            </a:r>
            <a:endParaRPr/>
          </a:p>
        </p:txBody>
      </p:sp>
      <p:sp>
        <p:nvSpPr>
          <p:cNvPr id="143" name="Google Shape;143;p24"/>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4" name="Google Shape;144;p24"/>
          <p:cNvPicPr preferRelativeResize="0"/>
          <p:nvPr/>
        </p:nvPicPr>
        <p:blipFill rotWithShape="1">
          <a:blip r:embed="rId3">
            <a:alphaModFix/>
          </a:blip>
          <a:srcRect t="4229" b="4229"/>
          <a:stretch/>
        </p:blipFill>
        <p:spPr>
          <a:xfrm>
            <a:off x="616425" y="1042300"/>
            <a:ext cx="8285026" cy="38277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5"/>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QUESTION CUSTOMIZATION - 4</a:t>
            </a:r>
            <a:endParaRPr/>
          </a:p>
        </p:txBody>
      </p:sp>
      <p:sp>
        <p:nvSpPr>
          <p:cNvPr id="150" name="Google Shape;150;p25"/>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51" name="Google Shape;151;p25"/>
          <p:cNvPicPr preferRelativeResize="0"/>
          <p:nvPr/>
        </p:nvPicPr>
        <p:blipFill rotWithShape="1">
          <a:blip r:embed="rId3">
            <a:alphaModFix/>
          </a:blip>
          <a:srcRect t="4137" b="4128"/>
          <a:stretch/>
        </p:blipFill>
        <p:spPr>
          <a:xfrm>
            <a:off x="616425" y="1042300"/>
            <a:ext cx="8285026" cy="38277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6"/>
          <p:cNvSpPr txBox="1">
            <a:spLocks noGrp="1"/>
          </p:cNvSpPr>
          <p:nvPr>
            <p:ph type="title"/>
          </p:nvPr>
        </p:nvSpPr>
        <p:spPr>
          <a:xfrm>
            <a:off x="1411200" y="526400"/>
            <a:ext cx="6321600" cy="537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QUESTIONS PAGE </a:t>
            </a:r>
            <a:endParaRPr/>
          </a:p>
        </p:txBody>
      </p:sp>
      <p:sp>
        <p:nvSpPr>
          <p:cNvPr id="157" name="Google Shape;157;p26"/>
          <p:cNvSpPr txBox="1">
            <a:spLocks noGrp="1"/>
          </p:cNvSpPr>
          <p:nvPr>
            <p:ph type="body" idx="1"/>
          </p:nvPr>
        </p:nvSpPr>
        <p:spPr>
          <a:xfrm>
            <a:off x="1297500" y="1004925"/>
            <a:ext cx="7038900" cy="3954300"/>
          </a:xfrm>
          <a:prstGeom prst="rect">
            <a:avLst/>
          </a:prstGeom>
        </p:spPr>
        <p:txBody>
          <a:bodyPr spcFirstLastPara="1" wrap="square" lIns="91425" tIns="91425" rIns="91425" bIns="91425" anchor="t" anchorCtr="0">
            <a:normAutofit fontScale="25000" lnSpcReduction="20000"/>
          </a:bodyPr>
          <a:lstStyle/>
          <a:p>
            <a:pPr marL="457200" lvl="0" indent="-311516" algn="l" rtl="0">
              <a:lnSpc>
                <a:spcPct val="150000"/>
              </a:lnSpc>
              <a:spcBef>
                <a:spcPts val="0"/>
              </a:spcBef>
              <a:spcAft>
                <a:spcPts val="0"/>
              </a:spcAft>
              <a:buSzPct val="100000"/>
              <a:buChar char="●"/>
            </a:pPr>
            <a:r>
              <a:rPr lang="en-GB" sz="5223"/>
              <a:t>The questions page also has a similar layout with the landing page including the theme toggler.</a:t>
            </a:r>
            <a:endParaRPr sz="5223"/>
          </a:p>
          <a:p>
            <a:pPr marL="457200" lvl="0" indent="-311516" algn="l" rtl="0">
              <a:lnSpc>
                <a:spcPct val="150000"/>
              </a:lnSpc>
              <a:spcBef>
                <a:spcPts val="0"/>
              </a:spcBef>
              <a:spcAft>
                <a:spcPts val="0"/>
              </a:spcAft>
              <a:buSzPct val="100000"/>
              <a:buChar char="●"/>
            </a:pPr>
            <a:r>
              <a:rPr lang="en-GB" sz="5223"/>
              <a:t>The page also displays the questions that are rendered which uses the data received from the API call to render the question component.</a:t>
            </a:r>
            <a:endParaRPr sz="4400"/>
          </a:p>
          <a:p>
            <a:pPr marL="457200" lvl="0" indent="-312187" algn="l" rtl="0">
              <a:lnSpc>
                <a:spcPct val="150000"/>
              </a:lnSpc>
              <a:spcBef>
                <a:spcPts val="0"/>
              </a:spcBef>
              <a:spcAft>
                <a:spcPts val="0"/>
              </a:spcAft>
              <a:buSzPct val="100000"/>
              <a:buChar char="●"/>
            </a:pPr>
            <a:r>
              <a:rPr lang="en-GB" sz="5265"/>
              <a:t>User is able to select an answer for each question and only after the user selects answers for all the questions the “Check answers” button is enabled.</a:t>
            </a:r>
            <a:endParaRPr sz="5265"/>
          </a:p>
          <a:p>
            <a:pPr marL="457200" lvl="0" indent="-312187" algn="l" rtl="0">
              <a:lnSpc>
                <a:spcPct val="150000"/>
              </a:lnSpc>
              <a:spcBef>
                <a:spcPts val="0"/>
              </a:spcBef>
              <a:spcAft>
                <a:spcPts val="0"/>
              </a:spcAft>
              <a:buSzPct val="100000"/>
              <a:buChar char="●"/>
            </a:pPr>
            <a:r>
              <a:rPr lang="en-GB" sz="5265"/>
              <a:t>On clicking the “Check answers” button the score that the user has scored is revealed and a “Play again” button is shown if the user wants to play again.</a:t>
            </a:r>
            <a:endParaRPr sz="5265"/>
          </a:p>
          <a:p>
            <a:pPr marL="457200" lvl="0" indent="-312187" algn="l" rtl="0">
              <a:lnSpc>
                <a:spcPct val="150000"/>
              </a:lnSpc>
              <a:spcBef>
                <a:spcPts val="0"/>
              </a:spcBef>
              <a:spcAft>
                <a:spcPts val="0"/>
              </a:spcAft>
              <a:buSzPct val="100000"/>
              <a:buChar char="●"/>
            </a:pPr>
            <a:r>
              <a:rPr lang="en-GB" sz="5265"/>
              <a:t>If an user is able to get all of the answers correct then a confetti animation is shown in the screen.</a:t>
            </a:r>
            <a:endParaRPr sz="5265"/>
          </a:p>
          <a:p>
            <a:pPr marL="457200" lvl="0" indent="-312187" algn="l" rtl="0">
              <a:lnSpc>
                <a:spcPct val="150000"/>
              </a:lnSpc>
              <a:spcBef>
                <a:spcPts val="0"/>
              </a:spcBef>
              <a:spcAft>
                <a:spcPts val="0"/>
              </a:spcAft>
              <a:buSzPct val="100000"/>
              <a:buChar char="●"/>
            </a:pPr>
            <a:r>
              <a:rPr lang="en-GB" sz="5265"/>
              <a:t>On clicking “Play again”, the user is redirected back to the landing page where he can make any changes to the question customization and start the quiz again.</a:t>
            </a:r>
            <a:endParaRPr sz="5265"/>
          </a:p>
          <a:p>
            <a:pPr marL="457200" lvl="0" indent="-312187" algn="l" rtl="0">
              <a:lnSpc>
                <a:spcPct val="150000"/>
              </a:lnSpc>
              <a:spcBef>
                <a:spcPts val="0"/>
              </a:spcBef>
              <a:spcAft>
                <a:spcPts val="0"/>
              </a:spcAft>
              <a:buSzPct val="100000"/>
              <a:buChar char="●"/>
            </a:pPr>
            <a:r>
              <a:rPr lang="en-GB" sz="5265"/>
              <a:t>Next few slides will show in detail the various aspects of the questions page.</a:t>
            </a:r>
            <a:endParaRPr sz="5265"/>
          </a:p>
          <a:p>
            <a:pPr marL="0" lvl="0" indent="0" algn="l" rtl="0">
              <a:lnSpc>
                <a:spcPct val="150000"/>
              </a:lnSpc>
              <a:spcBef>
                <a:spcPts val="1200"/>
              </a:spcBef>
              <a:spcAft>
                <a:spcPts val="0"/>
              </a:spcAft>
              <a:buNone/>
            </a:pPr>
            <a:endParaRPr sz="1300"/>
          </a:p>
          <a:p>
            <a:pPr marL="914400" lvl="0" indent="0" algn="l" rtl="0">
              <a:lnSpc>
                <a:spcPct val="115000"/>
              </a:lnSpc>
              <a:spcBef>
                <a:spcPts val="1200"/>
              </a:spcBef>
              <a:spcAft>
                <a:spcPts val="0"/>
              </a:spcAft>
              <a:buNone/>
            </a:pPr>
            <a:endParaRPr sz="1200"/>
          </a:p>
          <a:p>
            <a:pPr marL="0" lvl="0" indent="0" algn="l" rtl="0">
              <a:lnSpc>
                <a:spcPct val="115000"/>
              </a:lnSpc>
              <a:spcBef>
                <a:spcPts val="1200"/>
              </a:spcBef>
              <a:spcAft>
                <a:spcPts val="0"/>
              </a:spcAft>
              <a:buNone/>
            </a:pPr>
            <a:endParaRPr sz="1200"/>
          </a:p>
          <a:p>
            <a:pPr marL="0" lvl="0" indent="0" algn="l" rtl="0">
              <a:lnSpc>
                <a:spcPct val="115000"/>
              </a:lnSpc>
              <a:spcBef>
                <a:spcPts val="1200"/>
              </a:spcBef>
              <a:spcAft>
                <a:spcPts val="1200"/>
              </a:spcAft>
              <a:buNone/>
            </a:pPr>
            <a:endParaRPr sz="12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7"/>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QUESTIONS PAGE</a:t>
            </a:r>
            <a:endParaRPr/>
          </a:p>
        </p:txBody>
      </p:sp>
      <p:sp>
        <p:nvSpPr>
          <p:cNvPr id="163" name="Google Shape;163;p27"/>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64" name="Google Shape;164;p27"/>
          <p:cNvPicPr preferRelativeResize="0"/>
          <p:nvPr/>
        </p:nvPicPr>
        <p:blipFill rotWithShape="1">
          <a:blip r:embed="rId3">
            <a:alphaModFix/>
          </a:blip>
          <a:srcRect t="4321" b="4321"/>
          <a:stretch/>
        </p:blipFill>
        <p:spPr>
          <a:xfrm>
            <a:off x="616425" y="1042300"/>
            <a:ext cx="8285026" cy="3827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8"/>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QUESTIONS PAGE - DARK MODE</a:t>
            </a:r>
            <a:endParaRPr/>
          </a:p>
        </p:txBody>
      </p:sp>
      <p:sp>
        <p:nvSpPr>
          <p:cNvPr id="170" name="Google Shape;170;p28"/>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71" name="Google Shape;171;p28"/>
          <p:cNvPicPr preferRelativeResize="0"/>
          <p:nvPr/>
        </p:nvPicPr>
        <p:blipFill rotWithShape="1">
          <a:blip r:embed="rId3">
            <a:alphaModFix/>
          </a:blip>
          <a:srcRect t="4321" b="4321"/>
          <a:stretch/>
        </p:blipFill>
        <p:spPr>
          <a:xfrm>
            <a:off x="616425" y="1042300"/>
            <a:ext cx="8285026" cy="3827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9"/>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QUESTIONS PAGE - MARK ANSWERS</a:t>
            </a:r>
            <a:endParaRPr/>
          </a:p>
        </p:txBody>
      </p:sp>
      <p:sp>
        <p:nvSpPr>
          <p:cNvPr id="177" name="Google Shape;177;p29"/>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78" name="Google Shape;178;p29"/>
          <p:cNvPicPr preferRelativeResize="0"/>
          <p:nvPr/>
        </p:nvPicPr>
        <p:blipFill rotWithShape="1">
          <a:blip r:embed="rId3">
            <a:alphaModFix/>
          </a:blip>
          <a:srcRect t="4321" b="4321"/>
          <a:stretch/>
        </p:blipFill>
        <p:spPr>
          <a:xfrm>
            <a:off x="616425" y="1042300"/>
            <a:ext cx="8285026" cy="3827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0"/>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QUESTIONS PAGE - PERFECT </a:t>
            </a:r>
            <a:endParaRPr/>
          </a:p>
        </p:txBody>
      </p:sp>
      <p:sp>
        <p:nvSpPr>
          <p:cNvPr id="184" name="Google Shape;184;p30"/>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85" name="Google Shape;185;p30"/>
          <p:cNvPicPr preferRelativeResize="0"/>
          <p:nvPr/>
        </p:nvPicPr>
        <p:blipFill rotWithShape="1">
          <a:blip r:embed="rId3">
            <a:alphaModFix/>
          </a:blip>
          <a:srcRect t="3566" b="3566"/>
          <a:stretch/>
        </p:blipFill>
        <p:spPr>
          <a:xfrm>
            <a:off x="616425" y="995000"/>
            <a:ext cx="8285026" cy="38750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QUESTIONS PAGE - SCORE REVEAL</a:t>
            </a:r>
            <a:endParaRPr/>
          </a:p>
        </p:txBody>
      </p:sp>
      <p:sp>
        <p:nvSpPr>
          <p:cNvPr id="191" name="Google Shape;191;p31"/>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92" name="Google Shape;192;p31"/>
          <p:cNvPicPr preferRelativeResize="0"/>
          <p:nvPr/>
        </p:nvPicPr>
        <p:blipFill rotWithShape="1">
          <a:blip r:embed="rId3">
            <a:alphaModFix/>
          </a:blip>
          <a:srcRect t="1105" b="1105"/>
          <a:stretch/>
        </p:blipFill>
        <p:spPr>
          <a:xfrm>
            <a:off x="616425" y="915725"/>
            <a:ext cx="8285026" cy="4112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1411200" y="566025"/>
            <a:ext cx="6321600" cy="635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INTRODUCTION</a:t>
            </a:r>
            <a:endParaRPr/>
          </a:p>
        </p:txBody>
      </p:sp>
      <p:sp>
        <p:nvSpPr>
          <p:cNvPr id="79" name="Google Shape;79;p14"/>
          <p:cNvSpPr txBox="1">
            <a:spLocks noGrp="1"/>
          </p:cNvSpPr>
          <p:nvPr>
            <p:ph type="body" idx="1"/>
          </p:nvPr>
        </p:nvSpPr>
        <p:spPr>
          <a:xfrm>
            <a:off x="1297500" y="1044550"/>
            <a:ext cx="7038900" cy="3894900"/>
          </a:xfrm>
          <a:prstGeom prst="rect">
            <a:avLst/>
          </a:prstGeom>
        </p:spPr>
        <p:txBody>
          <a:bodyPr spcFirstLastPara="1" wrap="square" lIns="91425" tIns="91425" rIns="91425" bIns="91425" anchor="t" anchorCtr="0">
            <a:normAutofit/>
          </a:bodyPr>
          <a:lstStyle/>
          <a:p>
            <a:pPr marL="457200" lvl="0" indent="-323850" algn="l" rtl="0">
              <a:lnSpc>
                <a:spcPct val="130000"/>
              </a:lnSpc>
              <a:spcBef>
                <a:spcPts val="0"/>
              </a:spcBef>
              <a:spcAft>
                <a:spcPts val="0"/>
              </a:spcAft>
              <a:buSzPts val="1500"/>
              <a:buChar char="●"/>
            </a:pPr>
            <a:r>
              <a:rPr lang="en-GB" sz="1500" dirty="0"/>
              <a:t>The </a:t>
            </a:r>
            <a:r>
              <a:rPr lang="en-GB" sz="1500" dirty="0" err="1"/>
              <a:t>QuizzMe</a:t>
            </a:r>
            <a:r>
              <a:rPr lang="en-GB" sz="1500" dirty="0"/>
              <a:t>! application is an interactive web-based platform designed to engage users in trivia quizzes across various topics.</a:t>
            </a:r>
            <a:endParaRPr sz="1500" dirty="0"/>
          </a:p>
          <a:p>
            <a:pPr marL="457200" lvl="0" indent="-323850" algn="l" rtl="0">
              <a:lnSpc>
                <a:spcPct val="130000"/>
              </a:lnSpc>
              <a:spcBef>
                <a:spcPts val="0"/>
              </a:spcBef>
              <a:spcAft>
                <a:spcPts val="0"/>
              </a:spcAft>
              <a:buSzPts val="1500"/>
              <a:buChar char="●"/>
            </a:pPr>
            <a:r>
              <a:rPr lang="en-GB" sz="1500" dirty="0"/>
              <a:t>Built using React, the application allows users to customize their quiz experience by selecting options such as category,  difficulty,  question type and number of questions.</a:t>
            </a:r>
            <a:endParaRPr sz="1500" dirty="0"/>
          </a:p>
          <a:p>
            <a:pPr marL="457200" lvl="0" indent="-323850" algn="l" rtl="0">
              <a:lnSpc>
                <a:spcPct val="130000"/>
              </a:lnSpc>
              <a:spcBef>
                <a:spcPts val="0"/>
              </a:spcBef>
              <a:spcAft>
                <a:spcPts val="0"/>
              </a:spcAft>
              <a:buSzPts val="1500"/>
              <a:buChar char="●"/>
            </a:pPr>
            <a:r>
              <a:rPr lang="en-GB" sz="1500" dirty="0"/>
              <a:t>It retrieves questions from the Open Trivia Database API, providing a dynamic and varied quiz experience.</a:t>
            </a:r>
            <a:endParaRPr sz="1500" dirty="0"/>
          </a:p>
          <a:p>
            <a:pPr marL="457200" lvl="0" indent="-323850" algn="l" rtl="0">
              <a:lnSpc>
                <a:spcPct val="130000"/>
              </a:lnSpc>
              <a:spcBef>
                <a:spcPts val="0"/>
              </a:spcBef>
              <a:spcAft>
                <a:spcPts val="0"/>
              </a:spcAft>
              <a:buSzPts val="1500"/>
              <a:buChar char="●"/>
            </a:pPr>
            <a:r>
              <a:rPr lang="en-GB" sz="1500" dirty="0"/>
              <a:t>Users can select their answers, receive immediate feedback, and enjoy celebratory animations upon achieving perfect scores.</a:t>
            </a:r>
            <a:endParaRPr sz="1500" dirty="0"/>
          </a:p>
          <a:p>
            <a:pPr marL="457200" lvl="0" indent="-323850" algn="l" rtl="0">
              <a:lnSpc>
                <a:spcPct val="130000"/>
              </a:lnSpc>
              <a:spcBef>
                <a:spcPts val="0"/>
              </a:spcBef>
              <a:spcAft>
                <a:spcPts val="0"/>
              </a:spcAft>
              <a:buSzPts val="1500"/>
              <a:buChar char="●"/>
            </a:pPr>
            <a:r>
              <a:rPr lang="en-GB" sz="1500" dirty="0"/>
              <a:t>The application features a responsive design that adapts to different screen sizes, ensuring accessibility across devices.</a:t>
            </a:r>
            <a:endParaRPr sz="15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1411200" y="526400"/>
            <a:ext cx="6321600" cy="537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RESPONSIVENESS</a:t>
            </a:r>
            <a:endParaRPr/>
          </a:p>
        </p:txBody>
      </p:sp>
      <p:sp>
        <p:nvSpPr>
          <p:cNvPr id="198" name="Google Shape;198;p32"/>
          <p:cNvSpPr txBox="1">
            <a:spLocks noGrp="1"/>
          </p:cNvSpPr>
          <p:nvPr>
            <p:ph type="body" idx="1"/>
          </p:nvPr>
        </p:nvSpPr>
        <p:spPr>
          <a:xfrm>
            <a:off x="1297500" y="1004925"/>
            <a:ext cx="7038900" cy="3954300"/>
          </a:xfrm>
          <a:prstGeom prst="rect">
            <a:avLst/>
          </a:prstGeom>
        </p:spPr>
        <p:txBody>
          <a:bodyPr spcFirstLastPara="1" wrap="square" lIns="91425" tIns="91425" rIns="91425" bIns="91425" anchor="t" anchorCtr="0">
            <a:normAutofit/>
          </a:bodyPr>
          <a:lstStyle/>
          <a:p>
            <a:pPr marL="457200" lvl="0" indent="-314325" algn="l" rtl="0">
              <a:lnSpc>
                <a:spcPct val="150000"/>
              </a:lnSpc>
              <a:spcBef>
                <a:spcPts val="0"/>
              </a:spcBef>
              <a:spcAft>
                <a:spcPts val="0"/>
              </a:spcAft>
              <a:buSzPts val="1350"/>
              <a:buChar char="●"/>
            </a:pPr>
            <a:r>
              <a:rPr lang="en-GB" sz="1350"/>
              <a:t>To help improve the responsiveness of the website, we make use of media queries.</a:t>
            </a:r>
            <a:endParaRPr sz="1350"/>
          </a:p>
          <a:p>
            <a:pPr marL="457200" lvl="0" indent="-314325" algn="l" rtl="0">
              <a:lnSpc>
                <a:spcPct val="150000"/>
              </a:lnSpc>
              <a:spcBef>
                <a:spcPts val="0"/>
              </a:spcBef>
              <a:spcAft>
                <a:spcPts val="0"/>
              </a:spcAft>
              <a:buSzPts val="1350"/>
              <a:buChar char="●"/>
            </a:pPr>
            <a:r>
              <a:rPr lang="en-GB" sz="1350"/>
              <a:t>By doing this we are able to show the content in devices with varying screen sizes without any issue.</a:t>
            </a:r>
            <a:endParaRPr sz="1350"/>
          </a:p>
          <a:p>
            <a:pPr marL="457200" lvl="0" indent="-314325" algn="l" rtl="0">
              <a:lnSpc>
                <a:spcPct val="150000"/>
              </a:lnSpc>
              <a:spcBef>
                <a:spcPts val="0"/>
              </a:spcBef>
              <a:spcAft>
                <a:spcPts val="0"/>
              </a:spcAft>
              <a:buSzPts val="1350"/>
              <a:buChar char="●"/>
            </a:pPr>
            <a:r>
              <a:rPr lang="en-GB" sz="1350"/>
              <a:t>We are also able to change the layouts accordingly to different screen widths hence making sure that the website is accessible to everyone irrespective to screen size of their device</a:t>
            </a:r>
            <a:endParaRPr sz="1350"/>
          </a:p>
          <a:p>
            <a:pPr marL="457200" lvl="0" indent="-314325" algn="l" rtl="0">
              <a:lnSpc>
                <a:spcPct val="150000"/>
              </a:lnSpc>
              <a:spcBef>
                <a:spcPts val="0"/>
              </a:spcBef>
              <a:spcAft>
                <a:spcPts val="0"/>
              </a:spcAft>
              <a:buSzPts val="1350"/>
              <a:buChar char="●"/>
            </a:pPr>
            <a:r>
              <a:rPr lang="en-GB" sz="1350"/>
              <a:t>Next few slides shows the usage of this responsiveness in case for mobile devices and for tablets and larger screen sizes.</a:t>
            </a:r>
            <a:endParaRPr sz="1350"/>
          </a:p>
          <a:p>
            <a:pPr marL="914400" lvl="0" indent="0" algn="l" rtl="0">
              <a:lnSpc>
                <a:spcPct val="115000"/>
              </a:lnSpc>
              <a:spcBef>
                <a:spcPts val="1200"/>
              </a:spcBef>
              <a:spcAft>
                <a:spcPts val="0"/>
              </a:spcAft>
              <a:buNone/>
            </a:pPr>
            <a:endParaRPr sz="1200"/>
          </a:p>
          <a:p>
            <a:pPr marL="0" lvl="0" indent="0" algn="l" rtl="0">
              <a:lnSpc>
                <a:spcPct val="115000"/>
              </a:lnSpc>
              <a:spcBef>
                <a:spcPts val="1200"/>
              </a:spcBef>
              <a:spcAft>
                <a:spcPts val="0"/>
              </a:spcAft>
              <a:buNone/>
            </a:pPr>
            <a:endParaRPr sz="1200"/>
          </a:p>
          <a:p>
            <a:pPr marL="0" lvl="0" indent="0" algn="l" rtl="0">
              <a:lnSpc>
                <a:spcPct val="115000"/>
              </a:lnSpc>
              <a:spcBef>
                <a:spcPts val="1200"/>
              </a:spcBef>
              <a:spcAft>
                <a:spcPts val="1200"/>
              </a:spcAft>
              <a:buNone/>
            </a:pP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3"/>
          <p:cNvSpPr txBox="1">
            <a:spLocks noGrp="1"/>
          </p:cNvSpPr>
          <p:nvPr>
            <p:ph type="title" idx="4294967295"/>
          </p:nvPr>
        </p:nvSpPr>
        <p:spPr>
          <a:xfrm>
            <a:off x="596600" y="11297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RESPONSIVENESS - 1</a:t>
            </a:r>
            <a:endParaRPr/>
          </a:p>
        </p:txBody>
      </p:sp>
      <p:pic>
        <p:nvPicPr>
          <p:cNvPr id="204" name="Google Shape;204;p33"/>
          <p:cNvPicPr preferRelativeResize="0"/>
          <p:nvPr/>
        </p:nvPicPr>
        <p:blipFill>
          <a:blip r:embed="rId3">
            <a:alphaModFix/>
          </a:blip>
          <a:stretch>
            <a:fillRect/>
          </a:stretch>
        </p:blipFill>
        <p:spPr>
          <a:xfrm>
            <a:off x="2885900" y="913475"/>
            <a:ext cx="1942449" cy="3788100"/>
          </a:xfrm>
          <a:prstGeom prst="rect">
            <a:avLst/>
          </a:prstGeom>
          <a:noFill/>
          <a:ln>
            <a:noFill/>
          </a:ln>
        </p:spPr>
      </p:pic>
      <p:pic>
        <p:nvPicPr>
          <p:cNvPr id="205" name="Google Shape;205;p33"/>
          <p:cNvPicPr preferRelativeResize="0"/>
          <p:nvPr/>
        </p:nvPicPr>
        <p:blipFill>
          <a:blip r:embed="rId4">
            <a:alphaModFix/>
          </a:blip>
          <a:stretch>
            <a:fillRect/>
          </a:stretch>
        </p:blipFill>
        <p:spPr>
          <a:xfrm>
            <a:off x="5315000" y="112975"/>
            <a:ext cx="1634175" cy="49155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4"/>
          <p:cNvSpPr txBox="1">
            <a:spLocks noGrp="1"/>
          </p:cNvSpPr>
          <p:nvPr>
            <p:ph type="title" idx="4294967295"/>
          </p:nvPr>
        </p:nvSpPr>
        <p:spPr>
          <a:xfrm>
            <a:off x="596600" y="11297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RESPONSIVENESS - 2</a:t>
            </a:r>
            <a:endParaRPr/>
          </a:p>
        </p:txBody>
      </p:sp>
      <p:pic>
        <p:nvPicPr>
          <p:cNvPr id="211" name="Google Shape;211;p34"/>
          <p:cNvPicPr preferRelativeResize="0"/>
          <p:nvPr/>
        </p:nvPicPr>
        <p:blipFill rotWithShape="1">
          <a:blip r:embed="rId3">
            <a:alphaModFix/>
          </a:blip>
          <a:srcRect l="4528" r="4528"/>
          <a:stretch/>
        </p:blipFill>
        <p:spPr>
          <a:xfrm>
            <a:off x="2885900" y="913475"/>
            <a:ext cx="2021724" cy="3788101"/>
          </a:xfrm>
          <a:prstGeom prst="rect">
            <a:avLst/>
          </a:prstGeom>
          <a:noFill/>
          <a:ln>
            <a:noFill/>
          </a:ln>
        </p:spPr>
      </p:pic>
      <p:pic>
        <p:nvPicPr>
          <p:cNvPr id="212" name="Google Shape;212;p34"/>
          <p:cNvPicPr preferRelativeResize="0"/>
          <p:nvPr/>
        </p:nvPicPr>
        <p:blipFill rotWithShape="1">
          <a:blip r:embed="rId4">
            <a:alphaModFix/>
          </a:blip>
          <a:srcRect t="22670" b="1988"/>
          <a:stretch/>
        </p:blipFill>
        <p:spPr>
          <a:xfrm>
            <a:off x="5324925" y="112975"/>
            <a:ext cx="1634175" cy="45432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5"/>
          <p:cNvSpPr txBox="1">
            <a:spLocks noGrp="1"/>
          </p:cNvSpPr>
          <p:nvPr>
            <p:ph type="title" idx="4294967295"/>
          </p:nvPr>
        </p:nvSpPr>
        <p:spPr>
          <a:xfrm>
            <a:off x="596600" y="11297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RESPONSIVENESS - 3</a:t>
            </a:r>
            <a:endParaRPr/>
          </a:p>
        </p:txBody>
      </p:sp>
      <p:pic>
        <p:nvPicPr>
          <p:cNvPr id="218" name="Google Shape;218;p35"/>
          <p:cNvPicPr preferRelativeResize="0"/>
          <p:nvPr/>
        </p:nvPicPr>
        <p:blipFill>
          <a:blip r:embed="rId3">
            <a:alphaModFix/>
          </a:blip>
          <a:stretch>
            <a:fillRect/>
          </a:stretch>
        </p:blipFill>
        <p:spPr>
          <a:xfrm>
            <a:off x="1886725" y="766575"/>
            <a:ext cx="2871095" cy="3828127"/>
          </a:xfrm>
          <a:prstGeom prst="rect">
            <a:avLst/>
          </a:prstGeom>
          <a:noFill/>
          <a:ln>
            <a:noFill/>
          </a:ln>
        </p:spPr>
      </p:pic>
      <p:pic>
        <p:nvPicPr>
          <p:cNvPr id="219" name="Google Shape;219;p35"/>
          <p:cNvPicPr preferRelativeResize="0"/>
          <p:nvPr/>
        </p:nvPicPr>
        <p:blipFill>
          <a:blip r:embed="rId4">
            <a:alphaModFix/>
          </a:blip>
          <a:stretch>
            <a:fillRect/>
          </a:stretch>
        </p:blipFill>
        <p:spPr>
          <a:xfrm>
            <a:off x="5048995" y="766575"/>
            <a:ext cx="2702867" cy="382812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6"/>
          <p:cNvSpPr txBox="1">
            <a:spLocks noGrp="1"/>
          </p:cNvSpPr>
          <p:nvPr>
            <p:ph type="title"/>
          </p:nvPr>
        </p:nvSpPr>
        <p:spPr>
          <a:xfrm>
            <a:off x="1411200" y="526400"/>
            <a:ext cx="6321600" cy="537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CONCLUSION</a:t>
            </a:r>
            <a:endParaRPr/>
          </a:p>
        </p:txBody>
      </p:sp>
      <p:sp>
        <p:nvSpPr>
          <p:cNvPr id="225" name="Google Shape;225;p36"/>
          <p:cNvSpPr txBox="1">
            <a:spLocks noGrp="1"/>
          </p:cNvSpPr>
          <p:nvPr>
            <p:ph type="body" idx="1"/>
          </p:nvPr>
        </p:nvSpPr>
        <p:spPr>
          <a:xfrm>
            <a:off x="1297500" y="1004925"/>
            <a:ext cx="7038900" cy="3954300"/>
          </a:xfrm>
          <a:prstGeom prst="rect">
            <a:avLst/>
          </a:prstGeom>
        </p:spPr>
        <p:txBody>
          <a:bodyPr spcFirstLastPara="1" wrap="square" lIns="91425" tIns="91425" rIns="91425" bIns="91425" anchor="t" anchorCtr="0">
            <a:normAutofit fontScale="32500" lnSpcReduction="10000"/>
          </a:bodyPr>
          <a:lstStyle/>
          <a:p>
            <a:pPr marL="457200" lvl="0" indent="-311150" algn="l" rtl="0">
              <a:spcBef>
                <a:spcPts val="0"/>
              </a:spcBef>
              <a:spcAft>
                <a:spcPts val="0"/>
              </a:spcAft>
              <a:buSzPct val="100000"/>
              <a:buChar char="●"/>
            </a:pPr>
            <a:r>
              <a:rPr lang="en-GB" sz="4000" b="1"/>
              <a:t>Engaging and Customizable Quiz Platform : </a:t>
            </a:r>
            <a:endParaRPr sz="4000" b="1"/>
          </a:p>
          <a:p>
            <a:pPr marL="914400" lvl="1" indent="-302021" algn="l" rtl="0">
              <a:spcBef>
                <a:spcPts val="0"/>
              </a:spcBef>
              <a:spcAft>
                <a:spcPts val="0"/>
              </a:spcAft>
              <a:buSzPct val="100000"/>
              <a:buChar char="○"/>
            </a:pPr>
            <a:r>
              <a:rPr lang="en-GB" sz="3557"/>
              <a:t>The website offers a dynamic quiz experience with options to select category, difficulty, and question type.</a:t>
            </a:r>
            <a:endParaRPr sz="3557"/>
          </a:p>
          <a:p>
            <a:pPr marL="457200" lvl="0" indent="-308371" algn="l" rtl="0">
              <a:spcBef>
                <a:spcPts val="0"/>
              </a:spcBef>
              <a:spcAft>
                <a:spcPts val="0"/>
              </a:spcAft>
              <a:buSzPct val="96634"/>
              <a:buChar char="●"/>
            </a:pPr>
            <a:r>
              <a:rPr lang="en-GB" sz="4000" b="1"/>
              <a:t>Real-Time Feedback and Scoring</a:t>
            </a:r>
            <a:r>
              <a:rPr lang="en-GB" sz="3865" b="1"/>
              <a:t>:</a:t>
            </a:r>
            <a:endParaRPr sz="3865" b="1"/>
          </a:p>
          <a:p>
            <a:pPr marL="914400" lvl="1" indent="-302021" algn="l" rtl="0">
              <a:spcBef>
                <a:spcPts val="0"/>
              </a:spcBef>
              <a:spcAft>
                <a:spcPts val="0"/>
              </a:spcAft>
              <a:buSzPct val="100000"/>
              <a:buChar char="○"/>
            </a:pPr>
            <a:r>
              <a:rPr lang="en-GB" sz="3557"/>
              <a:t>Users receive immediate feedback on their answers, with a final score displayed upon quiz completion.</a:t>
            </a:r>
            <a:endParaRPr sz="3557"/>
          </a:p>
          <a:p>
            <a:pPr marL="457200" lvl="0" indent="-311150" algn="l" rtl="0">
              <a:spcBef>
                <a:spcPts val="0"/>
              </a:spcBef>
              <a:spcAft>
                <a:spcPts val="0"/>
              </a:spcAft>
              <a:buSzPct val="100000"/>
              <a:buChar char="●"/>
            </a:pPr>
            <a:r>
              <a:rPr lang="en-GB" sz="4000" b="1"/>
              <a:t>Responsive and Interactive UI:</a:t>
            </a:r>
            <a:endParaRPr sz="4000" b="1"/>
          </a:p>
          <a:p>
            <a:pPr marL="914400" lvl="1" indent="-302021" algn="l" rtl="0">
              <a:spcBef>
                <a:spcPts val="0"/>
              </a:spcBef>
              <a:spcAft>
                <a:spcPts val="0"/>
              </a:spcAft>
              <a:buSzPct val="100000"/>
              <a:buChar char="○"/>
            </a:pPr>
            <a:r>
              <a:rPr lang="en-GB" sz="3557"/>
              <a:t>Built with React, the site ensures a smooth, interactive experience on various devices.</a:t>
            </a:r>
            <a:endParaRPr sz="3557"/>
          </a:p>
          <a:p>
            <a:pPr marL="457200" lvl="0" indent="-311150" algn="l" rtl="0">
              <a:spcBef>
                <a:spcPts val="0"/>
              </a:spcBef>
              <a:spcAft>
                <a:spcPts val="0"/>
              </a:spcAft>
              <a:buSzPct val="100000"/>
              <a:buChar char="●"/>
            </a:pPr>
            <a:r>
              <a:rPr lang="en-GB" sz="4000" b="1"/>
              <a:t>Fun Visual Elements:</a:t>
            </a:r>
            <a:endParaRPr sz="4000" b="1"/>
          </a:p>
          <a:p>
            <a:pPr marL="914400" lvl="1" indent="-302021" algn="l" rtl="0">
              <a:spcBef>
                <a:spcPts val="0"/>
              </a:spcBef>
              <a:spcAft>
                <a:spcPts val="0"/>
              </a:spcAft>
              <a:buSzPct val="100000"/>
              <a:buChar char="○"/>
            </a:pPr>
            <a:r>
              <a:rPr lang="en-GB" sz="3557"/>
              <a:t>Features like animated confetti celebrate users' perfect scores, enhancing engagement.</a:t>
            </a:r>
            <a:endParaRPr sz="3557"/>
          </a:p>
          <a:p>
            <a:pPr marL="457200" lvl="0" indent="-311150" algn="l" rtl="0">
              <a:spcBef>
                <a:spcPts val="0"/>
              </a:spcBef>
              <a:spcAft>
                <a:spcPts val="0"/>
              </a:spcAft>
              <a:buSzPct val="100000"/>
              <a:buChar char="●"/>
            </a:pPr>
            <a:r>
              <a:rPr lang="en-GB" sz="4000" b="1"/>
              <a:t>Easily Extensible Backend:</a:t>
            </a:r>
            <a:endParaRPr sz="4000" b="1"/>
          </a:p>
          <a:p>
            <a:pPr marL="914400" lvl="1" indent="-302021" algn="l" rtl="0">
              <a:spcBef>
                <a:spcPts val="0"/>
              </a:spcBef>
              <a:spcAft>
                <a:spcPts val="0"/>
              </a:spcAft>
              <a:buSzPct val="100000"/>
              <a:buChar char="○"/>
            </a:pPr>
            <a:r>
              <a:rPr lang="en-GB" sz="3557"/>
              <a:t>Designed to support further enhancements, such as user accounts, quiz history, and a wider range of question sources.</a:t>
            </a:r>
            <a:endParaRPr sz="3557"/>
          </a:p>
          <a:p>
            <a:pPr marL="457200" lvl="0" indent="-311150" algn="l" rtl="0">
              <a:spcBef>
                <a:spcPts val="0"/>
              </a:spcBef>
              <a:spcAft>
                <a:spcPts val="0"/>
              </a:spcAft>
              <a:buSzPct val="100000"/>
              <a:buChar char="●"/>
            </a:pPr>
            <a:r>
              <a:rPr lang="en-GB" sz="4000" b="1"/>
              <a:t>Scalable Design: </a:t>
            </a:r>
            <a:endParaRPr sz="4000" b="1"/>
          </a:p>
          <a:p>
            <a:pPr marL="914400" lvl="1" indent="-303926" algn="l" rtl="0">
              <a:spcBef>
                <a:spcPts val="0"/>
              </a:spcBef>
              <a:spcAft>
                <a:spcPts val="0"/>
              </a:spcAft>
              <a:buSzPct val="100000"/>
              <a:buFont typeface="Arial"/>
              <a:buChar char="○"/>
            </a:pPr>
            <a:r>
              <a:rPr lang="en-GB" sz="3650"/>
              <a:t>The project can be scaled to include new features, making it a strong foundation for further development in online education or entertainment applications.</a:t>
            </a:r>
            <a:endParaRPr sz="3650"/>
          </a:p>
          <a:p>
            <a:pPr marL="0" lvl="0" indent="0" algn="l" rtl="0">
              <a:spcBef>
                <a:spcPts val="1200"/>
              </a:spcBef>
              <a:spcAft>
                <a:spcPts val="0"/>
              </a:spcAft>
              <a:buNone/>
            </a:pPr>
            <a:endParaRPr sz="1100"/>
          </a:p>
          <a:p>
            <a:pPr marL="0" lvl="0" indent="0" algn="l" rtl="0">
              <a:lnSpc>
                <a:spcPct val="115000"/>
              </a:lnSpc>
              <a:spcBef>
                <a:spcPts val="1200"/>
              </a:spcBef>
              <a:spcAft>
                <a:spcPts val="0"/>
              </a:spcAft>
              <a:buNone/>
            </a:pPr>
            <a:endParaRPr sz="1200"/>
          </a:p>
          <a:p>
            <a:pPr marL="0" lvl="0" indent="0" algn="l" rtl="0">
              <a:lnSpc>
                <a:spcPct val="115000"/>
              </a:lnSpc>
              <a:spcBef>
                <a:spcPts val="1200"/>
              </a:spcBef>
              <a:spcAft>
                <a:spcPts val="1200"/>
              </a:spcAft>
              <a:buNone/>
            </a:pPr>
            <a:endParaRPr sz="12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7"/>
          <p:cNvSpPr txBox="1">
            <a:spLocks noGrp="1"/>
          </p:cNvSpPr>
          <p:nvPr>
            <p:ph type="body" idx="1"/>
          </p:nvPr>
        </p:nvSpPr>
        <p:spPr>
          <a:xfrm>
            <a:off x="1287600" y="883725"/>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500"/>
              <a:t>                                                    </a:t>
            </a:r>
            <a:endParaRPr sz="2500"/>
          </a:p>
          <a:p>
            <a:pPr marL="0" lvl="0" indent="0" algn="l" rtl="0">
              <a:spcBef>
                <a:spcPts val="1200"/>
              </a:spcBef>
              <a:spcAft>
                <a:spcPts val="0"/>
              </a:spcAft>
              <a:buNone/>
            </a:pPr>
            <a:endParaRPr sz="2500"/>
          </a:p>
          <a:p>
            <a:pPr marL="0" lvl="0" indent="0" algn="l" rtl="0">
              <a:spcBef>
                <a:spcPts val="1200"/>
              </a:spcBef>
              <a:spcAft>
                <a:spcPts val="1200"/>
              </a:spcAft>
              <a:buNone/>
            </a:pPr>
            <a:r>
              <a:rPr lang="en-GB" sz="2500"/>
              <a:t>                           </a:t>
            </a:r>
            <a:r>
              <a:rPr lang="en-GB" sz="4000"/>
              <a:t>THANK YOU!</a:t>
            </a:r>
            <a:endParaRPr sz="4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title"/>
          </p:nvPr>
        </p:nvSpPr>
        <p:spPr>
          <a:xfrm>
            <a:off x="1411200" y="516500"/>
            <a:ext cx="6321600" cy="635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PROJECT OVERVIEW</a:t>
            </a:r>
            <a:endParaRPr/>
          </a:p>
        </p:txBody>
      </p:sp>
      <p:sp>
        <p:nvSpPr>
          <p:cNvPr id="85" name="Google Shape;85;p15"/>
          <p:cNvSpPr txBox="1">
            <a:spLocks noGrp="1"/>
          </p:cNvSpPr>
          <p:nvPr>
            <p:ph type="body" idx="1"/>
          </p:nvPr>
        </p:nvSpPr>
        <p:spPr>
          <a:xfrm>
            <a:off x="1297500" y="1044550"/>
            <a:ext cx="7038900" cy="36372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SzPts val="1500"/>
              <a:buChar char="●"/>
            </a:pPr>
            <a:r>
              <a:rPr lang="en-GB" sz="1400" dirty="0"/>
              <a:t>The website aims to create a user-friendly, interactive quiz application that provides an engaging and enjoyable experience for the  users .</a:t>
            </a:r>
            <a:endParaRPr sz="1400" dirty="0"/>
          </a:p>
          <a:p>
            <a:pPr marL="457200" lvl="0" indent="-323850" algn="l" rtl="0">
              <a:lnSpc>
                <a:spcPct val="150000"/>
              </a:lnSpc>
              <a:spcBef>
                <a:spcPts val="0"/>
              </a:spcBef>
              <a:spcAft>
                <a:spcPts val="0"/>
              </a:spcAft>
              <a:buSzPts val="1500"/>
              <a:buChar char="●"/>
            </a:pPr>
            <a:r>
              <a:rPr lang="en-GB" sz="1400" dirty="0"/>
              <a:t> The core objectives are to deliver a dynamic interface where users can easily select quiz categories, attempt questions, receive immediate feedback, and view their final scores. </a:t>
            </a:r>
            <a:endParaRPr sz="1400" dirty="0"/>
          </a:p>
          <a:p>
            <a:pPr marL="457200" lvl="0" indent="-323850" algn="l" rtl="0">
              <a:lnSpc>
                <a:spcPct val="150000"/>
              </a:lnSpc>
              <a:spcBef>
                <a:spcPts val="0"/>
              </a:spcBef>
              <a:spcAft>
                <a:spcPts val="0"/>
              </a:spcAft>
              <a:buSzPts val="1500"/>
              <a:buChar char="●"/>
            </a:pPr>
            <a:r>
              <a:rPr lang="en-GB" sz="1400" dirty="0"/>
              <a:t>The application is designed to be easily expandable, allowing the addition of new quiz categories and questions, making it a versatile platform for both casual and dedicated users interested in knowledge-based games.</a:t>
            </a:r>
            <a:endParaRPr sz="1400" dirty="0"/>
          </a:p>
          <a:p>
            <a:pPr marL="457200" lvl="0" indent="-323850" algn="l" rtl="0">
              <a:lnSpc>
                <a:spcPct val="150000"/>
              </a:lnSpc>
              <a:spcBef>
                <a:spcPts val="0"/>
              </a:spcBef>
              <a:spcAft>
                <a:spcPts val="0"/>
              </a:spcAft>
              <a:buSzPts val="1500"/>
              <a:buChar char="●"/>
            </a:pPr>
            <a:r>
              <a:rPr lang="en-GB" sz="1400" dirty="0"/>
              <a:t>There is  a theme switching toggle for user  convenience. </a:t>
            </a:r>
            <a:endParaRPr sz="1400" dirty="0"/>
          </a:p>
          <a:p>
            <a:pPr marL="457200" lvl="0" indent="-323850" algn="l" rtl="0">
              <a:lnSpc>
                <a:spcPct val="150000"/>
              </a:lnSpc>
              <a:spcBef>
                <a:spcPts val="0"/>
              </a:spcBef>
              <a:spcAft>
                <a:spcPts val="0"/>
              </a:spcAft>
              <a:buSzPts val="1500"/>
              <a:buChar char="●"/>
            </a:pPr>
            <a:r>
              <a:rPr lang="en-GB" sz="1400" dirty="0"/>
              <a:t>As well as smooth animations and transitions for better user experience also.</a:t>
            </a:r>
            <a:endParaRPr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6"/>
          <p:cNvSpPr txBox="1">
            <a:spLocks noGrp="1"/>
          </p:cNvSpPr>
          <p:nvPr>
            <p:ph type="title"/>
          </p:nvPr>
        </p:nvSpPr>
        <p:spPr>
          <a:xfrm>
            <a:off x="1411200" y="608500"/>
            <a:ext cx="6321600" cy="62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TECHNOLOGY STACK</a:t>
            </a:r>
            <a:endParaRPr/>
          </a:p>
        </p:txBody>
      </p:sp>
      <p:sp>
        <p:nvSpPr>
          <p:cNvPr id="91" name="Google Shape;91;p16"/>
          <p:cNvSpPr txBox="1">
            <a:spLocks noGrp="1"/>
          </p:cNvSpPr>
          <p:nvPr>
            <p:ph type="body" idx="1"/>
          </p:nvPr>
        </p:nvSpPr>
        <p:spPr>
          <a:xfrm>
            <a:off x="1297500" y="1153575"/>
            <a:ext cx="7038900" cy="3325200"/>
          </a:xfrm>
          <a:prstGeom prst="rect">
            <a:avLst/>
          </a:prstGeom>
        </p:spPr>
        <p:txBody>
          <a:bodyPr spcFirstLastPara="1" wrap="square" lIns="91425" tIns="91425" rIns="91425" bIns="91425" anchor="t" anchorCtr="0">
            <a:normAutofit fontScale="77500" lnSpcReduction="10000"/>
          </a:bodyPr>
          <a:lstStyle/>
          <a:p>
            <a:pPr marL="457200" lvl="0" indent="-317182" algn="l" rtl="0">
              <a:lnSpc>
                <a:spcPct val="200000"/>
              </a:lnSpc>
              <a:spcBef>
                <a:spcPts val="0"/>
              </a:spcBef>
              <a:spcAft>
                <a:spcPts val="0"/>
              </a:spcAft>
              <a:buSzPct val="100000"/>
              <a:buChar char="●"/>
            </a:pPr>
            <a:r>
              <a:rPr lang="en-GB"/>
              <a:t>HTML5</a:t>
            </a:r>
            <a:endParaRPr/>
          </a:p>
          <a:p>
            <a:pPr marL="457200" lvl="0" indent="-317182" algn="l" rtl="0">
              <a:lnSpc>
                <a:spcPct val="200000"/>
              </a:lnSpc>
              <a:spcBef>
                <a:spcPts val="0"/>
              </a:spcBef>
              <a:spcAft>
                <a:spcPts val="0"/>
              </a:spcAft>
              <a:buSzPct val="100000"/>
              <a:buChar char="●"/>
            </a:pPr>
            <a:r>
              <a:rPr lang="en-GB"/>
              <a:t>CSS3</a:t>
            </a:r>
            <a:endParaRPr/>
          </a:p>
          <a:p>
            <a:pPr marL="457200" lvl="0" indent="-317182" algn="l" rtl="0">
              <a:lnSpc>
                <a:spcPct val="200000"/>
              </a:lnSpc>
              <a:spcBef>
                <a:spcPts val="0"/>
              </a:spcBef>
              <a:spcAft>
                <a:spcPts val="0"/>
              </a:spcAft>
              <a:buSzPct val="100000"/>
              <a:buChar char="●"/>
            </a:pPr>
            <a:r>
              <a:rPr lang="en-GB"/>
              <a:t>JavaScript</a:t>
            </a:r>
            <a:endParaRPr/>
          </a:p>
          <a:p>
            <a:pPr marL="457200" lvl="0" indent="-317182" algn="l" rtl="0">
              <a:lnSpc>
                <a:spcPct val="200000"/>
              </a:lnSpc>
              <a:spcBef>
                <a:spcPts val="0"/>
              </a:spcBef>
              <a:spcAft>
                <a:spcPts val="0"/>
              </a:spcAft>
              <a:buSzPct val="100000"/>
              <a:buChar char="●"/>
            </a:pPr>
            <a:r>
              <a:rPr lang="en-GB"/>
              <a:t>React</a:t>
            </a:r>
            <a:endParaRPr/>
          </a:p>
          <a:p>
            <a:pPr marL="457200" lvl="0" indent="-317182" algn="l" rtl="0">
              <a:lnSpc>
                <a:spcPct val="200000"/>
              </a:lnSpc>
              <a:spcBef>
                <a:spcPts val="0"/>
              </a:spcBef>
              <a:spcAft>
                <a:spcPts val="0"/>
              </a:spcAft>
              <a:buSzPct val="100000"/>
              <a:buChar char="●"/>
            </a:pPr>
            <a:r>
              <a:rPr lang="en-GB"/>
              <a:t>Vite</a:t>
            </a:r>
            <a:endParaRPr/>
          </a:p>
          <a:p>
            <a:pPr marL="457200" lvl="0" indent="-317182" algn="l" rtl="0">
              <a:lnSpc>
                <a:spcPct val="200000"/>
              </a:lnSpc>
              <a:spcBef>
                <a:spcPts val="0"/>
              </a:spcBef>
              <a:spcAft>
                <a:spcPts val="0"/>
              </a:spcAft>
              <a:buSzPct val="100000"/>
              <a:buChar char="●"/>
            </a:pPr>
            <a:r>
              <a:rPr lang="en-GB"/>
              <a:t>HTML-entities</a:t>
            </a:r>
            <a:endParaRPr/>
          </a:p>
          <a:p>
            <a:pPr marL="457200" lvl="0" indent="-317182" algn="l" rtl="0">
              <a:lnSpc>
                <a:spcPct val="200000"/>
              </a:lnSpc>
              <a:spcBef>
                <a:spcPts val="0"/>
              </a:spcBef>
              <a:spcAft>
                <a:spcPts val="0"/>
              </a:spcAft>
              <a:buSzPct val="100000"/>
              <a:buChar char="●"/>
            </a:pPr>
            <a:r>
              <a:rPr lang="en-GB"/>
              <a:t>Nano ID</a:t>
            </a:r>
            <a:endParaRPr/>
          </a:p>
          <a:p>
            <a:pPr marL="457200" lvl="0" indent="-317182" algn="l" rtl="0">
              <a:lnSpc>
                <a:spcPct val="200000"/>
              </a:lnSpc>
              <a:spcBef>
                <a:spcPts val="0"/>
              </a:spcBef>
              <a:spcAft>
                <a:spcPts val="0"/>
              </a:spcAft>
              <a:buSzPct val="100000"/>
              <a:buChar char="●"/>
            </a:pPr>
            <a:r>
              <a:rPr lang="en-GB"/>
              <a:t>Open Trivia Database API</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a:spLocks noGrp="1"/>
          </p:cNvSpPr>
          <p:nvPr>
            <p:ph type="title"/>
          </p:nvPr>
        </p:nvSpPr>
        <p:spPr>
          <a:xfrm>
            <a:off x="1500400" y="457025"/>
            <a:ext cx="6321600" cy="635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KEY FEATURES</a:t>
            </a:r>
            <a:endParaRPr/>
          </a:p>
        </p:txBody>
      </p:sp>
      <p:sp>
        <p:nvSpPr>
          <p:cNvPr id="97" name="Google Shape;97;p17"/>
          <p:cNvSpPr txBox="1">
            <a:spLocks noGrp="1"/>
          </p:cNvSpPr>
          <p:nvPr>
            <p:ph type="body" idx="1"/>
          </p:nvPr>
        </p:nvSpPr>
        <p:spPr>
          <a:xfrm>
            <a:off x="1297500" y="945450"/>
            <a:ext cx="7038900" cy="3944100"/>
          </a:xfrm>
          <a:prstGeom prst="rect">
            <a:avLst/>
          </a:prstGeom>
        </p:spPr>
        <p:txBody>
          <a:bodyPr spcFirstLastPara="1" wrap="square" lIns="91425" tIns="91425" rIns="91425" bIns="91425" anchor="t" anchorCtr="0">
            <a:normAutofit fontScale="25000" lnSpcReduction="20000"/>
          </a:bodyPr>
          <a:lstStyle/>
          <a:p>
            <a:pPr marL="457200" lvl="0" indent="-311150" algn="l" rtl="0">
              <a:lnSpc>
                <a:spcPct val="150000"/>
              </a:lnSpc>
              <a:spcBef>
                <a:spcPts val="0"/>
              </a:spcBef>
              <a:spcAft>
                <a:spcPts val="0"/>
              </a:spcAft>
              <a:buSzPct val="100000"/>
              <a:buChar char="●"/>
            </a:pPr>
            <a:r>
              <a:rPr lang="en-GB" sz="5200" dirty="0"/>
              <a:t>Dynamic Quiz Generation:</a:t>
            </a:r>
            <a:endParaRPr sz="5200" dirty="0"/>
          </a:p>
          <a:p>
            <a:pPr marL="914400" lvl="1" indent="-298450" algn="l" rtl="0">
              <a:lnSpc>
                <a:spcPct val="150000"/>
              </a:lnSpc>
              <a:spcBef>
                <a:spcPts val="0"/>
              </a:spcBef>
              <a:spcAft>
                <a:spcPts val="0"/>
              </a:spcAft>
              <a:buSzPct val="100000"/>
              <a:buChar char="○"/>
            </a:pPr>
            <a:r>
              <a:rPr lang="en-GB" sz="4400" dirty="0"/>
              <a:t>The app dynamically fetches quiz questions from the Open Trivia Database API, allowing users to access a wide variety of questions without needing to hard-code them into the app.</a:t>
            </a:r>
            <a:endParaRPr sz="4400" dirty="0"/>
          </a:p>
          <a:p>
            <a:pPr marL="914400" lvl="1" indent="-298450" algn="l" rtl="0">
              <a:lnSpc>
                <a:spcPct val="150000"/>
              </a:lnSpc>
              <a:spcBef>
                <a:spcPts val="0"/>
              </a:spcBef>
              <a:spcAft>
                <a:spcPts val="0"/>
              </a:spcAft>
              <a:buSzPct val="100000"/>
              <a:buChar char="○"/>
            </a:pPr>
            <a:r>
              <a:rPr lang="en-GB" sz="4400" dirty="0"/>
              <a:t> Users can customize their quiz by selecting options such as category, difficulty, question type, and the number of questions.  </a:t>
            </a:r>
            <a:endParaRPr sz="4400" dirty="0"/>
          </a:p>
          <a:p>
            <a:pPr marL="457200" lvl="0" indent="-311150" algn="l" rtl="0">
              <a:lnSpc>
                <a:spcPct val="150000"/>
              </a:lnSpc>
              <a:spcBef>
                <a:spcPts val="0"/>
              </a:spcBef>
              <a:spcAft>
                <a:spcPts val="0"/>
              </a:spcAft>
              <a:buSzPct val="100000"/>
              <a:buChar char="●"/>
            </a:pPr>
            <a:r>
              <a:rPr lang="en-GB" sz="5200" dirty="0"/>
              <a:t>Real-Time Question Interaction:</a:t>
            </a:r>
            <a:endParaRPr sz="5200" dirty="0"/>
          </a:p>
          <a:p>
            <a:pPr marL="914400" lvl="1" indent="-298450" algn="l" rtl="0">
              <a:lnSpc>
                <a:spcPct val="150000"/>
              </a:lnSpc>
              <a:spcBef>
                <a:spcPts val="0"/>
              </a:spcBef>
              <a:spcAft>
                <a:spcPts val="0"/>
              </a:spcAft>
              <a:buSzPct val="100000"/>
              <a:buChar char="○"/>
            </a:pPr>
            <a:r>
              <a:rPr lang="en-GB" sz="4400" dirty="0"/>
              <a:t>Answer Selection and Validation: Users can select answers to each question, which are visually highlighted to indicate their choice. </a:t>
            </a:r>
            <a:endParaRPr sz="4400" dirty="0"/>
          </a:p>
          <a:p>
            <a:pPr marL="914400" lvl="1" indent="-298450" algn="l" rtl="0">
              <a:lnSpc>
                <a:spcPct val="150000"/>
              </a:lnSpc>
              <a:spcBef>
                <a:spcPts val="0"/>
              </a:spcBef>
              <a:spcAft>
                <a:spcPts val="0"/>
              </a:spcAft>
              <a:buSzPct val="100000"/>
              <a:buChar char="○"/>
            </a:pPr>
            <a:r>
              <a:rPr lang="en-GB" sz="4400" dirty="0"/>
              <a:t>Upon completion, users can check their answers, revealing correct and incorrect responses with visual feedback such as icons or </a:t>
            </a:r>
            <a:r>
              <a:rPr lang="en-GB" sz="4400" dirty="0" err="1"/>
              <a:t>color</a:t>
            </a:r>
            <a:r>
              <a:rPr lang="en-GB" sz="4400" dirty="0"/>
              <a:t> changes, enhancing user engagement and learning.</a:t>
            </a:r>
            <a:endParaRPr sz="4400" dirty="0"/>
          </a:p>
          <a:p>
            <a:pPr marL="457200" lvl="0" indent="-311150" algn="l" rtl="0">
              <a:lnSpc>
                <a:spcPct val="150000"/>
              </a:lnSpc>
              <a:spcBef>
                <a:spcPts val="0"/>
              </a:spcBef>
              <a:spcAft>
                <a:spcPts val="0"/>
              </a:spcAft>
              <a:buSzPct val="100000"/>
              <a:buChar char="●"/>
            </a:pPr>
            <a:r>
              <a:rPr lang="en-GB" sz="5200" dirty="0"/>
              <a:t>Responsive Design :</a:t>
            </a:r>
            <a:endParaRPr sz="5200" dirty="0"/>
          </a:p>
          <a:p>
            <a:pPr marL="914400" lvl="1" indent="-299610" algn="l" rtl="0">
              <a:lnSpc>
                <a:spcPct val="150000"/>
              </a:lnSpc>
              <a:spcBef>
                <a:spcPts val="0"/>
              </a:spcBef>
              <a:spcAft>
                <a:spcPts val="0"/>
              </a:spcAft>
              <a:buSzPct val="100000"/>
              <a:buChar char="○"/>
            </a:pPr>
            <a:r>
              <a:rPr lang="en-GB" sz="4473" dirty="0"/>
              <a:t>The app includes responsive styles, adapting seamlessly across different devices and screen sizes, which allows users to enjoy the app on desktops, tablets, and smartphones without layout issues. </a:t>
            </a:r>
            <a:endParaRPr sz="4473" dirty="0"/>
          </a:p>
          <a:p>
            <a:pPr marL="914400" lvl="1" indent="-299610" algn="l" rtl="0">
              <a:lnSpc>
                <a:spcPct val="150000"/>
              </a:lnSpc>
              <a:spcBef>
                <a:spcPts val="0"/>
              </a:spcBef>
              <a:spcAft>
                <a:spcPts val="0"/>
              </a:spcAft>
              <a:buSzPct val="100000"/>
              <a:buChar char="○"/>
            </a:pPr>
            <a:r>
              <a:rPr lang="en-GB" sz="4473" dirty="0"/>
              <a:t>Questions are animated with incremental delays based on their order, providing a smooth and engaging transition effect on various screen sizes.</a:t>
            </a:r>
            <a:endParaRPr sz="4473" dirty="0"/>
          </a:p>
          <a:p>
            <a:pPr marL="914400" lvl="0" indent="0" algn="l" rtl="0">
              <a:lnSpc>
                <a:spcPct val="115000"/>
              </a:lnSpc>
              <a:spcBef>
                <a:spcPts val="1200"/>
              </a:spcBef>
              <a:spcAft>
                <a:spcPts val="0"/>
              </a:spcAft>
              <a:buNone/>
            </a:pPr>
            <a:endParaRPr sz="1200" dirty="0"/>
          </a:p>
          <a:p>
            <a:pPr marL="0" lvl="0" indent="0" algn="l" rtl="0">
              <a:lnSpc>
                <a:spcPct val="115000"/>
              </a:lnSpc>
              <a:spcBef>
                <a:spcPts val="1200"/>
              </a:spcBef>
              <a:spcAft>
                <a:spcPts val="0"/>
              </a:spcAft>
              <a:buNone/>
            </a:pPr>
            <a:endParaRPr sz="1200" dirty="0"/>
          </a:p>
          <a:p>
            <a:pPr marL="0" lvl="0" indent="0" algn="l" rtl="0">
              <a:lnSpc>
                <a:spcPct val="115000"/>
              </a:lnSpc>
              <a:spcBef>
                <a:spcPts val="1200"/>
              </a:spcBef>
              <a:spcAft>
                <a:spcPts val="1200"/>
              </a:spcAft>
              <a:buNone/>
            </a:pPr>
            <a:endParaRPr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8"/>
          <p:cNvSpPr txBox="1">
            <a:spLocks noGrp="1"/>
          </p:cNvSpPr>
          <p:nvPr>
            <p:ph type="title"/>
          </p:nvPr>
        </p:nvSpPr>
        <p:spPr>
          <a:xfrm>
            <a:off x="1411200" y="526400"/>
            <a:ext cx="6321600" cy="537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KEY FEATURES</a:t>
            </a:r>
            <a:endParaRPr/>
          </a:p>
        </p:txBody>
      </p:sp>
      <p:sp>
        <p:nvSpPr>
          <p:cNvPr id="103" name="Google Shape;103;p18"/>
          <p:cNvSpPr txBox="1">
            <a:spLocks noGrp="1"/>
          </p:cNvSpPr>
          <p:nvPr>
            <p:ph type="body" idx="1"/>
          </p:nvPr>
        </p:nvSpPr>
        <p:spPr>
          <a:xfrm>
            <a:off x="1297500" y="1004925"/>
            <a:ext cx="7038900" cy="3954300"/>
          </a:xfrm>
          <a:prstGeom prst="rect">
            <a:avLst/>
          </a:prstGeom>
        </p:spPr>
        <p:txBody>
          <a:bodyPr spcFirstLastPara="1" wrap="square" lIns="91425" tIns="91425" rIns="91425" bIns="91425" anchor="t" anchorCtr="0">
            <a:normAutofit fontScale="25000" lnSpcReduction="20000"/>
          </a:bodyPr>
          <a:lstStyle/>
          <a:p>
            <a:pPr marL="457200" lvl="0" indent="-311150" algn="l" rtl="0">
              <a:lnSpc>
                <a:spcPct val="150000"/>
              </a:lnSpc>
              <a:spcBef>
                <a:spcPts val="0"/>
              </a:spcBef>
              <a:spcAft>
                <a:spcPts val="0"/>
              </a:spcAft>
              <a:buSzPct val="100000"/>
              <a:buChar char="●"/>
            </a:pPr>
            <a:r>
              <a:rPr lang="en-GB" sz="5200"/>
              <a:t>Error Handling and Edge Case Management:</a:t>
            </a:r>
            <a:endParaRPr sz="5200"/>
          </a:p>
          <a:p>
            <a:pPr marL="914400" lvl="1" indent="-298450" algn="l" rtl="0">
              <a:lnSpc>
                <a:spcPct val="150000"/>
              </a:lnSpc>
              <a:spcBef>
                <a:spcPts val="0"/>
              </a:spcBef>
              <a:spcAft>
                <a:spcPts val="0"/>
              </a:spcAft>
              <a:buSzPct val="100000"/>
              <a:buChar char="○"/>
            </a:pPr>
            <a:r>
              <a:rPr lang="en-GB" sz="4400"/>
              <a:t>If the selected options yield no questions from the API, the app gracefully handles this by notifying the user and allowing them to adjust their settings. </a:t>
            </a:r>
            <a:endParaRPr sz="4400"/>
          </a:p>
          <a:p>
            <a:pPr marL="914400" lvl="1" indent="-298450" algn="l" rtl="0">
              <a:lnSpc>
                <a:spcPct val="150000"/>
              </a:lnSpc>
              <a:spcBef>
                <a:spcPts val="0"/>
              </a:spcBef>
              <a:spcAft>
                <a:spcPts val="0"/>
              </a:spcAft>
              <a:buSzPct val="100000"/>
              <a:buChar char="○"/>
            </a:pPr>
            <a:r>
              <a:rPr lang="en-GB" sz="4400"/>
              <a:t> The ”Check Answers” button remains disabled until all questions have an answer selected, preventing incomplete submissions and improving the user experience.  </a:t>
            </a:r>
            <a:endParaRPr sz="4400"/>
          </a:p>
          <a:p>
            <a:pPr marL="457200" lvl="0" indent="-311150" algn="l" rtl="0">
              <a:lnSpc>
                <a:spcPct val="150000"/>
              </a:lnSpc>
              <a:spcBef>
                <a:spcPts val="0"/>
              </a:spcBef>
              <a:spcAft>
                <a:spcPts val="0"/>
              </a:spcAft>
              <a:buSzPct val="100000"/>
              <a:buChar char="●"/>
            </a:pPr>
            <a:r>
              <a:rPr lang="en-GB" sz="5200"/>
              <a:t>State Management and Modularity:</a:t>
            </a:r>
            <a:endParaRPr sz="5200"/>
          </a:p>
          <a:p>
            <a:pPr marL="914400" lvl="1" indent="-298450" algn="l" rtl="0">
              <a:lnSpc>
                <a:spcPct val="150000"/>
              </a:lnSpc>
              <a:spcBef>
                <a:spcPts val="0"/>
              </a:spcBef>
              <a:spcAft>
                <a:spcPts val="0"/>
              </a:spcAft>
              <a:buSzPct val="100000"/>
              <a:buChar char="○"/>
            </a:pPr>
            <a:r>
              <a:rPr lang="en-GB" sz="4400"/>
              <a:t>The app uses React’s useState and useEffect hooks to manage user interactions, question data, and animations efficiently, ensuring a smooth user experience.</a:t>
            </a:r>
            <a:endParaRPr sz="4400"/>
          </a:p>
          <a:p>
            <a:pPr marL="914400" lvl="1" indent="-298450" algn="l" rtl="0">
              <a:lnSpc>
                <a:spcPct val="150000"/>
              </a:lnSpc>
              <a:spcBef>
                <a:spcPts val="0"/>
              </a:spcBef>
              <a:spcAft>
                <a:spcPts val="0"/>
              </a:spcAft>
              <a:buSzPct val="100000"/>
              <a:buChar char="○"/>
            </a:pPr>
            <a:r>
              <a:rPr lang="en-GB" sz="4400"/>
              <a:t>The app is structured with reusable components (Question, QuestionList, etc.), each responsible for specific parts of the UI and logic, resulting in better code organization, readability, and easier maintenance. </a:t>
            </a:r>
            <a:endParaRPr sz="4400"/>
          </a:p>
          <a:p>
            <a:pPr marL="457200" lvl="0" indent="-311150" algn="l" rtl="0">
              <a:lnSpc>
                <a:spcPct val="150000"/>
              </a:lnSpc>
              <a:spcBef>
                <a:spcPts val="0"/>
              </a:spcBef>
              <a:spcAft>
                <a:spcPts val="0"/>
              </a:spcAft>
              <a:buSzPct val="100000"/>
              <a:buChar char="●"/>
            </a:pPr>
            <a:r>
              <a:rPr lang="en-GB" sz="5200"/>
              <a:t>Stylized User Interface:</a:t>
            </a:r>
            <a:endParaRPr sz="5200"/>
          </a:p>
          <a:p>
            <a:pPr marL="914400" lvl="1" indent="-299610" algn="l" rtl="0">
              <a:lnSpc>
                <a:spcPct val="150000"/>
              </a:lnSpc>
              <a:spcBef>
                <a:spcPts val="0"/>
              </a:spcBef>
              <a:spcAft>
                <a:spcPts val="0"/>
              </a:spcAft>
              <a:buSzPct val="100000"/>
              <a:buChar char="○"/>
            </a:pPr>
            <a:r>
              <a:rPr lang="en-GB" sz="4473"/>
              <a:t>The app includes unique button states and icons to distinguish selected, correct, and incorrect answers, providing intuitive visual cues. </a:t>
            </a:r>
            <a:endParaRPr sz="4473"/>
          </a:p>
          <a:p>
            <a:pPr marL="914400" lvl="1" indent="-299610" algn="l" rtl="0">
              <a:lnSpc>
                <a:spcPct val="150000"/>
              </a:lnSpc>
              <a:spcBef>
                <a:spcPts val="0"/>
              </a:spcBef>
              <a:spcAft>
                <a:spcPts val="0"/>
              </a:spcAft>
              <a:buSzPct val="100000"/>
              <a:buChar char="○"/>
            </a:pPr>
            <a:r>
              <a:rPr lang="en-GB" sz="4473"/>
              <a:t>Buttons and score displays are styled to give a polished feel to the app, making the quiz experience more interactive and visually appealing. </a:t>
            </a:r>
            <a:endParaRPr sz="4473"/>
          </a:p>
          <a:p>
            <a:pPr marL="914400" lvl="0" indent="0" algn="l" rtl="0">
              <a:lnSpc>
                <a:spcPct val="115000"/>
              </a:lnSpc>
              <a:spcBef>
                <a:spcPts val="1200"/>
              </a:spcBef>
              <a:spcAft>
                <a:spcPts val="0"/>
              </a:spcAft>
              <a:buNone/>
            </a:pPr>
            <a:endParaRPr sz="1200"/>
          </a:p>
          <a:p>
            <a:pPr marL="0" lvl="0" indent="0" algn="l" rtl="0">
              <a:lnSpc>
                <a:spcPct val="115000"/>
              </a:lnSpc>
              <a:spcBef>
                <a:spcPts val="1200"/>
              </a:spcBef>
              <a:spcAft>
                <a:spcPts val="0"/>
              </a:spcAft>
              <a:buNone/>
            </a:pPr>
            <a:endParaRPr sz="1200"/>
          </a:p>
          <a:p>
            <a:pPr marL="0" lvl="0" indent="0" algn="l" rtl="0">
              <a:lnSpc>
                <a:spcPct val="115000"/>
              </a:lnSpc>
              <a:spcBef>
                <a:spcPts val="1200"/>
              </a:spcBef>
              <a:spcAft>
                <a:spcPts val="1200"/>
              </a:spcAft>
              <a:buNone/>
            </a:pP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1411200" y="526400"/>
            <a:ext cx="6321600" cy="537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LANDING PAGE </a:t>
            </a:r>
            <a:endParaRPr/>
          </a:p>
        </p:txBody>
      </p:sp>
      <p:sp>
        <p:nvSpPr>
          <p:cNvPr id="109" name="Google Shape;109;p19"/>
          <p:cNvSpPr txBox="1">
            <a:spLocks noGrp="1"/>
          </p:cNvSpPr>
          <p:nvPr>
            <p:ph type="body" idx="1"/>
          </p:nvPr>
        </p:nvSpPr>
        <p:spPr>
          <a:xfrm>
            <a:off x="1297500" y="1004925"/>
            <a:ext cx="7038900" cy="3954300"/>
          </a:xfrm>
          <a:prstGeom prst="rect">
            <a:avLst/>
          </a:prstGeom>
        </p:spPr>
        <p:txBody>
          <a:bodyPr spcFirstLastPara="1" wrap="square" lIns="91425" tIns="91425" rIns="91425" bIns="91425" anchor="t" anchorCtr="0">
            <a:normAutofit fontScale="25000" lnSpcReduction="20000"/>
          </a:bodyPr>
          <a:lstStyle/>
          <a:p>
            <a:pPr marL="457200" lvl="0" indent="-311516" algn="l" rtl="0">
              <a:lnSpc>
                <a:spcPct val="150000"/>
              </a:lnSpc>
              <a:spcBef>
                <a:spcPts val="0"/>
              </a:spcBef>
              <a:spcAft>
                <a:spcPts val="0"/>
              </a:spcAft>
              <a:buSzPct val="100000"/>
              <a:buChar char="●"/>
            </a:pPr>
            <a:r>
              <a:rPr lang="en-GB" sz="5223"/>
              <a:t>The landing page of this website consists of mainly, a form container which has several options to choose. There is also a theme toggler present in top-right corner. </a:t>
            </a:r>
            <a:endParaRPr sz="5223"/>
          </a:p>
          <a:p>
            <a:pPr marL="457200" lvl="0" indent="-311516" algn="l" rtl="0">
              <a:lnSpc>
                <a:spcPct val="150000"/>
              </a:lnSpc>
              <a:spcBef>
                <a:spcPts val="0"/>
              </a:spcBef>
              <a:spcAft>
                <a:spcPts val="0"/>
              </a:spcAft>
              <a:buSzPct val="100000"/>
              <a:buChar char="●"/>
            </a:pPr>
            <a:r>
              <a:rPr lang="en-GB" sz="5223"/>
              <a:t>These include:</a:t>
            </a:r>
            <a:endParaRPr sz="5223"/>
          </a:p>
          <a:p>
            <a:pPr marL="914400" lvl="1" indent="-311516" algn="l" rtl="0">
              <a:lnSpc>
                <a:spcPct val="150000"/>
              </a:lnSpc>
              <a:spcBef>
                <a:spcPts val="0"/>
              </a:spcBef>
              <a:spcAft>
                <a:spcPts val="0"/>
              </a:spcAft>
              <a:buSzPts val="1306"/>
              <a:buChar char="○"/>
            </a:pPr>
            <a:r>
              <a:rPr lang="en-GB" sz="1300"/>
              <a:t> </a:t>
            </a:r>
            <a:r>
              <a:rPr lang="en-GB" sz="4400"/>
              <a:t>Category: choose the question category.</a:t>
            </a:r>
            <a:endParaRPr sz="4400"/>
          </a:p>
          <a:p>
            <a:pPr marL="914400" lvl="1" indent="-298450" algn="l" rtl="0">
              <a:lnSpc>
                <a:spcPct val="150000"/>
              </a:lnSpc>
              <a:spcBef>
                <a:spcPts val="0"/>
              </a:spcBef>
              <a:spcAft>
                <a:spcPts val="0"/>
              </a:spcAft>
              <a:buSzPct val="100000"/>
              <a:buChar char="○"/>
            </a:pPr>
            <a:r>
              <a:rPr lang="en-GB" sz="4400"/>
              <a:t>Difficulty: choose the difficulty level of questions.</a:t>
            </a:r>
            <a:endParaRPr sz="4400"/>
          </a:p>
          <a:p>
            <a:pPr marL="914400" lvl="1" indent="-298450" algn="l" rtl="0">
              <a:lnSpc>
                <a:spcPct val="150000"/>
              </a:lnSpc>
              <a:spcBef>
                <a:spcPts val="0"/>
              </a:spcBef>
              <a:spcAft>
                <a:spcPts val="0"/>
              </a:spcAft>
              <a:buSzPct val="100000"/>
              <a:buChar char="○"/>
            </a:pPr>
            <a:r>
              <a:rPr lang="en-GB" sz="4400"/>
              <a:t>Type: choose from True or False or MCQ questions.</a:t>
            </a:r>
            <a:endParaRPr sz="4400"/>
          </a:p>
          <a:p>
            <a:pPr marL="914400" lvl="1" indent="-298450" algn="l" rtl="0">
              <a:lnSpc>
                <a:spcPct val="150000"/>
              </a:lnSpc>
              <a:spcBef>
                <a:spcPts val="0"/>
              </a:spcBef>
              <a:spcAft>
                <a:spcPts val="0"/>
              </a:spcAft>
              <a:buSzPct val="100000"/>
              <a:buChar char="○"/>
            </a:pPr>
            <a:r>
              <a:rPr lang="en-GB" sz="4400"/>
              <a:t>No. of Questions: choose the number of questions users wish to face.</a:t>
            </a:r>
            <a:endParaRPr sz="4400"/>
          </a:p>
          <a:p>
            <a:pPr marL="457200" lvl="0" indent="-312187" algn="l" rtl="0">
              <a:lnSpc>
                <a:spcPct val="150000"/>
              </a:lnSpc>
              <a:spcBef>
                <a:spcPts val="0"/>
              </a:spcBef>
              <a:spcAft>
                <a:spcPts val="0"/>
              </a:spcAft>
              <a:buSzPct val="100000"/>
              <a:buChar char="●"/>
            </a:pPr>
            <a:r>
              <a:rPr lang="en-GB" sz="5265"/>
              <a:t>If no options are selected and all of them are at their default value then the questions will be a mixture of several categories, types and difficulties. Also the default value for number of questions is 1.</a:t>
            </a:r>
            <a:endParaRPr sz="5265"/>
          </a:p>
          <a:p>
            <a:pPr marL="457200" lvl="0" indent="-312187" algn="l" rtl="0">
              <a:lnSpc>
                <a:spcPct val="150000"/>
              </a:lnSpc>
              <a:spcBef>
                <a:spcPts val="0"/>
              </a:spcBef>
              <a:spcAft>
                <a:spcPts val="0"/>
              </a:spcAft>
              <a:buSzPct val="100000"/>
              <a:buChar char="●"/>
            </a:pPr>
            <a:r>
              <a:rPr lang="en-GB" sz="5265"/>
              <a:t>On clicking the “Start Quiz” button an API call will be made to Open Trivia DB and the questions will be sourced based on the values for the options the user has provided. </a:t>
            </a:r>
            <a:endParaRPr sz="5265"/>
          </a:p>
          <a:p>
            <a:pPr marL="457200" lvl="0" indent="-312187" algn="l" rtl="0">
              <a:lnSpc>
                <a:spcPct val="150000"/>
              </a:lnSpc>
              <a:spcBef>
                <a:spcPts val="0"/>
              </a:spcBef>
              <a:spcAft>
                <a:spcPts val="0"/>
              </a:spcAft>
              <a:buSzPct val="100000"/>
              <a:buChar char="●"/>
            </a:pPr>
            <a:r>
              <a:rPr lang="en-GB" sz="5265"/>
              <a:t>And then the questions will be rendered on the screen. </a:t>
            </a:r>
            <a:endParaRPr sz="5265"/>
          </a:p>
          <a:p>
            <a:pPr marL="457200" lvl="0" indent="-312187" algn="l" rtl="0">
              <a:lnSpc>
                <a:spcPct val="150000"/>
              </a:lnSpc>
              <a:spcBef>
                <a:spcPts val="0"/>
              </a:spcBef>
              <a:spcAft>
                <a:spcPts val="0"/>
              </a:spcAft>
              <a:buSzPct val="100000"/>
              <a:buChar char="●"/>
            </a:pPr>
            <a:r>
              <a:rPr lang="en-GB" sz="5265"/>
              <a:t>Next few slides will show the different aspects of the landing page.</a:t>
            </a:r>
            <a:endParaRPr sz="5265"/>
          </a:p>
          <a:p>
            <a:pPr marL="0" lvl="0" indent="0" algn="l" rtl="0">
              <a:lnSpc>
                <a:spcPct val="150000"/>
              </a:lnSpc>
              <a:spcBef>
                <a:spcPts val="1200"/>
              </a:spcBef>
              <a:spcAft>
                <a:spcPts val="0"/>
              </a:spcAft>
              <a:buNone/>
            </a:pPr>
            <a:endParaRPr sz="1300"/>
          </a:p>
          <a:p>
            <a:pPr marL="914400" lvl="0" indent="0" algn="l" rtl="0">
              <a:lnSpc>
                <a:spcPct val="115000"/>
              </a:lnSpc>
              <a:spcBef>
                <a:spcPts val="1200"/>
              </a:spcBef>
              <a:spcAft>
                <a:spcPts val="0"/>
              </a:spcAft>
              <a:buNone/>
            </a:pPr>
            <a:endParaRPr sz="1200"/>
          </a:p>
          <a:p>
            <a:pPr marL="0" lvl="0" indent="0" algn="l" rtl="0">
              <a:lnSpc>
                <a:spcPct val="115000"/>
              </a:lnSpc>
              <a:spcBef>
                <a:spcPts val="1200"/>
              </a:spcBef>
              <a:spcAft>
                <a:spcPts val="0"/>
              </a:spcAft>
              <a:buNone/>
            </a:pPr>
            <a:endParaRPr sz="1200"/>
          </a:p>
          <a:p>
            <a:pPr marL="0" lvl="0" indent="0" algn="l" rtl="0">
              <a:lnSpc>
                <a:spcPct val="115000"/>
              </a:lnSpc>
              <a:spcBef>
                <a:spcPts val="1200"/>
              </a:spcBef>
              <a:spcAft>
                <a:spcPts val="1200"/>
              </a:spcAft>
              <a:buNone/>
            </a:pP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LANDING PAGE</a:t>
            </a:r>
            <a:endParaRPr/>
          </a:p>
        </p:txBody>
      </p:sp>
      <p:sp>
        <p:nvSpPr>
          <p:cNvPr id="115" name="Google Shape;115;p20"/>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16" name="Google Shape;116;p20"/>
          <p:cNvPicPr preferRelativeResize="0"/>
          <p:nvPr/>
        </p:nvPicPr>
        <p:blipFill>
          <a:blip r:embed="rId3">
            <a:alphaModFix/>
          </a:blip>
          <a:stretch>
            <a:fillRect/>
          </a:stretch>
        </p:blipFill>
        <p:spPr>
          <a:xfrm>
            <a:off x="616425" y="1042300"/>
            <a:ext cx="8285026" cy="3827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1"/>
          <p:cNvSpPr txBox="1">
            <a:spLocks noGrp="1"/>
          </p:cNvSpPr>
          <p:nvPr>
            <p:ph type="title"/>
          </p:nvPr>
        </p:nvSpPr>
        <p:spPr>
          <a:xfrm>
            <a:off x="616425" y="400425"/>
            <a:ext cx="7038900" cy="89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LANDING PAGE - DARK MODE</a:t>
            </a:r>
            <a:endParaRPr/>
          </a:p>
        </p:txBody>
      </p:sp>
      <p:sp>
        <p:nvSpPr>
          <p:cNvPr id="122" name="Google Shape;122;p21"/>
          <p:cNvSpPr txBox="1">
            <a:spLocks noGrp="1"/>
          </p:cNvSpPr>
          <p:nvPr>
            <p:ph type="body" idx="1"/>
          </p:nvPr>
        </p:nvSpPr>
        <p:spPr>
          <a:xfrm>
            <a:off x="1121850" y="1081950"/>
            <a:ext cx="7779600" cy="378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23" name="Google Shape;123;p21"/>
          <p:cNvPicPr preferRelativeResize="0"/>
          <p:nvPr/>
        </p:nvPicPr>
        <p:blipFill rotWithShape="1">
          <a:blip r:embed="rId3">
            <a:alphaModFix/>
          </a:blip>
          <a:srcRect t="4603" b="4603"/>
          <a:stretch/>
        </p:blipFill>
        <p:spPr>
          <a:xfrm>
            <a:off x="616425" y="1042300"/>
            <a:ext cx="8285026" cy="3827749"/>
          </a:xfrm>
          <a:prstGeom prst="rect">
            <a:avLst/>
          </a:prstGeom>
          <a:noFill/>
          <a:ln>
            <a:noFill/>
          </a:ln>
        </p:spPr>
      </p:pic>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1246</Words>
  <Application>Microsoft Office PowerPoint</Application>
  <PresentationFormat>On-screen Show (16:9)</PresentationFormat>
  <Paragraphs>107</Paragraphs>
  <Slides>25</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Raleway</vt:lpstr>
      <vt:lpstr>Arial</vt:lpstr>
      <vt:lpstr>Lato</vt:lpstr>
      <vt:lpstr>Swiss</vt:lpstr>
      <vt:lpstr>QuizzMe! - Quiz Taking Platform</vt:lpstr>
      <vt:lpstr>INTRODUCTION</vt:lpstr>
      <vt:lpstr>PROJECT OVERVIEW</vt:lpstr>
      <vt:lpstr>TECHNOLOGY STACK</vt:lpstr>
      <vt:lpstr>KEY FEATURES</vt:lpstr>
      <vt:lpstr>KEY FEATURES</vt:lpstr>
      <vt:lpstr>LANDING PAGE </vt:lpstr>
      <vt:lpstr>LANDING PAGE</vt:lpstr>
      <vt:lpstr>LANDING PAGE - DARK MODE</vt:lpstr>
      <vt:lpstr>QUESTION CUSTOMIZATION - 1</vt:lpstr>
      <vt:lpstr>QUESTION CUSTOMIZATION - 2</vt:lpstr>
      <vt:lpstr>QUESTION CUSTOMIZATION - 3</vt:lpstr>
      <vt:lpstr>QUESTION CUSTOMIZATION - 4</vt:lpstr>
      <vt:lpstr>QUESTIONS PAGE </vt:lpstr>
      <vt:lpstr>QUESTIONS PAGE</vt:lpstr>
      <vt:lpstr>QUESTIONS PAGE - DARK MODE</vt:lpstr>
      <vt:lpstr>QUESTIONS PAGE - MARK ANSWERS</vt:lpstr>
      <vt:lpstr>QUESTIONS PAGE - PERFECT </vt:lpstr>
      <vt:lpstr>QUESTIONS PAGE - SCORE REVEAL</vt:lpstr>
      <vt:lpstr>RESPONSIVENESS</vt:lpstr>
      <vt:lpstr>RESPONSIVENESS - 1</vt:lpstr>
      <vt:lpstr>RESPONSIVENESS - 2</vt:lpstr>
      <vt:lpstr>RESPONSIVENESS - 3</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Ashwin Nambiar</cp:lastModifiedBy>
  <cp:revision>1</cp:revision>
  <dcterms:modified xsi:type="dcterms:W3CDTF">2024-11-05T13:35:28Z</dcterms:modified>
</cp:coreProperties>
</file>